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95" r:id="rId2"/>
    <p:sldId id="333" r:id="rId3"/>
    <p:sldId id="342" r:id="rId4"/>
    <p:sldId id="327" r:id="rId5"/>
    <p:sldId id="334" r:id="rId6"/>
    <p:sldId id="335" r:id="rId7"/>
    <p:sldId id="319" r:id="rId8"/>
    <p:sldId id="337" r:id="rId9"/>
    <p:sldId id="392" r:id="rId10"/>
    <p:sldId id="312" r:id="rId11"/>
    <p:sldId id="394" r:id="rId12"/>
    <p:sldId id="393" r:id="rId13"/>
    <p:sldId id="323" r:id="rId14"/>
    <p:sldId id="338" r:id="rId15"/>
    <p:sldId id="391" r:id="rId16"/>
    <p:sldId id="277" r:id="rId17"/>
    <p:sldId id="278" r:id="rId18"/>
    <p:sldId id="301" r:id="rId19"/>
    <p:sldId id="31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4316" autoAdjust="0"/>
  </p:normalViewPr>
  <p:slideViewPr>
    <p:cSldViewPr>
      <p:cViewPr>
        <p:scale>
          <a:sx n="50" d="100"/>
          <a:sy n="50" d="100"/>
        </p:scale>
        <p:origin x="-91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2309" y="-6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58AA8-6F92-4149-89C1-644CE3BEA06A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4897B-FB50-4AD8-800B-8A93D86108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FBDBE-40CB-4A13-8DA1-BB0552EE20E0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191EC-7681-411E-9638-5A3F7B0D4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5A872-8F85-43F5-949F-26B3BC64518D}" type="slidenum">
              <a:rPr lang="en-US"/>
              <a:pPr/>
              <a:t>2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3DC842-B6F8-43B8-8B06-47036AE7DBD0}" type="slidenum">
              <a:rPr lang="en-US"/>
              <a:pPr/>
              <a:t>4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D108EB-0B7C-4DEC-9A9B-A4D9F3A6C5F1}" type="slidenum">
              <a:rPr lang="en-US"/>
              <a:pPr/>
              <a:t>5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79C094-FD58-4AEE-81D5-487962C48491}" type="slidenum">
              <a:rPr lang="en-US"/>
              <a:pPr/>
              <a:t>6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13C66-77CF-4171-9F0A-4D457BDEB199}" type="slidenum">
              <a:rPr lang="en-US"/>
              <a:pPr/>
              <a:t>7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509E76-BA2A-4512-9067-DBF5B6FF789D}" type="slidenum">
              <a:rPr lang="en-US"/>
              <a:pPr/>
              <a:t>8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300096-E999-4C79-A7DC-B7C2719E0144}" type="slidenum">
              <a:rPr lang="en-US"/>
              <a:pPr/>
              <a:t>13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1B7FB-6BEC-4D19-A14C-62C936ADA945}" type="slidenum">
              <a:rPr lang="en-US"/>
              <a:pPr/>
              <a:t>14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7407F8-92FB-42D7-9915-EFF6A6AC9443}" type="slidenum">
              <a:rPr lang="en-US"/>
              <a:pPr/>
              <a:t>15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778D6-0AEE-4ADC-873F-935CBBAEB3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7AC44-4CA9-4E43-A37B-918FD8D99A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6133E-BC17-4310-A9DF-B37296CADD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0F08A12-7E39-4B84-84BF-B9F7DCE555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FAE84-9A3B-44CC-91B7-A24461904E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A3F1A-1F14-4B8E-8A2A-9B4E6090F5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AA054-7DAA-441F-B7A7-B15D1130A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EA75E-474F-4F8D-B43F-57E411534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2DD0-D7AD-4A5F-9CEA-7A9B6739BD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F8397-32A2-42F0-B988-CD69335731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4C678-BDD3-425F-9D39-12C937784F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502E5-537E-4CBA-979F-C9453C43EF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E8715D-B627-4E63-921E-16EDAFB305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firstworldwar.com/source/rasputin_stanislaus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oldiers_demonstration.February_1917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990600"/>
            <a:ext cx="4343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Nicholas was personally a very weak man; he became more and more unaware of the people’s problems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The  people were very poor peasants,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overworked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and unhappy.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The Romanovs live in excessive wealth and comfort.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6434" name="Picture 2" descr="http://www.warchat.org/pictures/russo-japanese_war_1904-1905_tsar_nicholas_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685800"/>
            <a:ext cx="3771900" cy="52482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2002nich2"/>
          <p:cNvPicPr>
            <a:picLocks noChangeAspect="1" noChangeArrowheads="1"/>
          </p:cNvPicPr>
          <p:nvPr/>
        </p:nvPicPr>
        <p:blipFill>
          <a:blip r:embed="rId2" cstate="print"/>
          <a:srcRect t="4445"/>
          <a:stretch>
            <a:fillRect/>
          </a:stretch>
        </p:blipFill>
        <p:spPr bwMode="auto">
          <a:xfrm>
            <a:off x="609600" y="381000"/>
            <a:ext cx="4724400" cy="590037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486400" y="685800"/>
            <a:ext cx="3657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Nicholas Romanov II was forced to abdicate the throne on15 March 1917.</a:t>
            </a:r>
            <a:endParaRPr lang="en-US" sz="4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i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219200"/>
            <a:ext cx="3219010" cy="4876800"/>
          </a:xfrm>
          <a:prstGeom prst="rect">
            <a:avLst/>
          </a:prstGeom>
        </p:spPr>
      </p:pic>
      <p:pic>
        <p:nvPicPr>
          <p:cNvPr id="3" name="Picture 2" descr="rus-czar-capti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1524000"/>
            <a:ext cx="4276876" cy="39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" y="457200"/>
            <a:ext cx="85154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The Romanov family was held in captivity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July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17, 1918 : </a:t>
            </a:r>
            <a:endParaRPr lang="en-US" sz="3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Romanov family was murdered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					by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Bolsheviks. 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romanov dea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2209800"/>
            <a:ext cx="4141279" cy="3505200"/>
          </a:xfrm>
          <a:prstGeom prst="rect">
            <a:avLst/>
          </a:prstGeom>
        </p:spPr>
      </p:pic>
      <p:pic>
        <p:nvPicPr>
          <p:cNvPr id="8" name="Picture 7" descr="romanov nic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9" y="1600200"/>
            <a:ext cx="4113451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/>
          <a:lstStyle/>
          <a:p>
            <a:pPr marL="1016000" indent="-1016000"/>
            <a:r>
              <a:rPr lang="en-US" sz="3200" b="1" dirty="0">
                <a:latin typeface="Arial" pitchFamily="34" charset="0"/>
                <a:cs typeface="Arial" pitchFamily="34" charset="0"/>
              </a:rPr>
              <a:t>Founder of Bolshevism: Vladimir Lenin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295400"/>
            <a:ext cx="5181600" cy="4724400"/>
          </a:xfrm>
        </p:spPr>
        <p:txBody>
          <a:bodyPr/>
          <a:lstStyle/>
          <a:p>
            <a:pPr>
              <a:buNone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Lenin had been imprisoned then exiled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to Siberia in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1897.  He moved to London in 1902 and befriended Leon Trotsky.  He was committed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to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the class struggle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revolution. He returned to Russia in 1917 when amnesty was given to political prisoners.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5" name="Picture 7" descr="len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38200"/>
            <a:ext cx="3816350" cy="5334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4000" b="1" dirty="0">
                <a:latin typeface="Arial" pitchFamily="34" charset="0"/>
                <a:cs typeface="Arial" pitchFamily="34" charset="0"/>
              </a:rPr>
              <a:t>Lenin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Steps In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066800"/>
            <a:ext cx="4876800" cy="57912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Advocated the ideals of Karl Marx.</a:t>
            </a:r>
          </a:p>
          <a:p>
            <a:pPr>
              <a:lnSpc>
                <a:spcPct val="90000"/>
              </a:lnSpc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Lenin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was a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tremendously charismatic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leader.</a:t>
            </a:r>
          </a:p>
          <a:p>
            <a:pPr>
              <a:lnSpc>
                <a:spcPct val="90000"/>
              </a:lnSpc>
              <a:buNone/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His mottos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		“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Peace, Land, Bread”</a:t>
            </a:r>
          </a:p>
          <a:p>
            <a:pPr>
              <a:lnSpc>
                <a:spcPct val="90000"/>
              </a:lnSpc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		“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All Power to the Soviets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”</a:t>
            </a:r>
          </a:p>
          <a:p>
            <a:pPr>
              <a:lnSpc>
                <a:spcPct val="90000"/>
              </a:lnSpc>
              <a:buNone/>
            </a:pP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CA" sz="2000" b="1" dirty="0">
                <a:latin typeface="Arial" pitchFamily="34" charset="0"/>
                <a:cs typeface="Arial" pitchFamily="34" charset="0"/>
              </a:rPr>
              <a:t>He preached that the war was a </a:t>
            </a:r>
            <a:r>
              <a:rPr lang="en-CA" sz="2000" b="1" dirty="0" smtClean="0">
                <a:latin typeface="Arial" pitchFamily="34" charset="0"/>
                <a:cs typeface="Arial" pitchFamily="34" charset="0"/>
              </a:rPr>
              <a:t>capitalist and imperialist </a:t>
            </a:r>
            <a:r>
              <a:rPr lang="en-CA" sz="2000" b="1" dirty="0">
                <a:latin typeface="Arial" pitchFamily="34" charset="0"/>
                <a:cs typeface="Arial" pitchFamily="34" charset="0"/>
              </a:rPr>
              <a:t>war that offered no rewards for the </a:t>
            </a:r>
            <a:r>
              <a:rPr lang="en-CA" sz="2000" b="1" dirty="0" smtClean="0">
                <a:latin typeface="Arial" pitchFamily="34" charset="0"/>
                <a:cs typeface="Arial" pitchFamily="34" charset="0"/>
              </a:rPr>
              <a:t>peasant workers. </a:t>
            </a:r>
          </a:p>
          <a:p>
            <a:pPr>
              <a:lnSpc>
                <a:spcPct val="90000"/>
              </a:lnSpc>
              <a:buNone/>
            </a:pPr>
            <a:endParaRPr lang="en-CA" sz="20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Bolshevik party membership exploded; their power was consolidated</a:t>
            </a:r>
          </a:p>
        </p:txBody>
      </p:sp>
      <p:pic>
        <p:nvPicPr>
          <p:cNvPr id="38919" name="Picture 7" descr="leninpos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3487738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743200"/>
            <a:ext cx="8534400" cy="3886200"/>
          </a:xfrm>
        </p:spPr>
        <p:txBody>
          <a:bodyPr/>
          <a:lstStyle/>
          <a:p>
            <a:r>
              <a:rPr lang="en-US" sz="3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Invented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Communism,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The Communist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Manifesto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Published 1847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Marx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believed that the private ownership of land must be abolished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Believed in a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“Communal” way of life where everyone shares in prosperity.</a:t>
            </a:r>
          </a:p>
          <a:p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Workers of the world </a:t>
            </a:r>
            <a:r>
              <a:rPr lang="en-US" sz="2400" b="1" i="1" dirty="0" smtClean="0">
                <a:latin typeface="Arial" pitchFamily="34" charset="0"/>
                <a:cs typeface="Arial" pitchFamily="34" charset="0"/>
              </a:rPr>
              <a:t>unite“ to take over the government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Dies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before Russian Revolution </a:t>
            </a: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endParaRPr lang="en-US" sz="66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95600" y="152400"/>
            <a:ext cx="5943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KARL MARX: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FATHER OF COMMUNISM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Picture 6" descr="Marx_colo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04800"/>
            <a:ext cx="19685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Theory of Capitalism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4876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	Encourage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competition between citizens</a:t>
            </a:r>
          </a:p>
          <a:p>
            <a:pPr>
              <a:lnSpc>
                <a:spcPct val="90000"/>
              </a:lnSpc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	Provide 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rewards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unequally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	All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people equal</a:t>
            </a:r>
          </a:p>
          <a:p>
            <a:pPr marL="609600" indent="-609600" algn="ctr">
              <a:lnSpc>
                <a:spcPct val="90000"/>
              </a:lnSpc>
              <a:buNone/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Problems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with Capitalism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(according to Communists) 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ct val="90000"/>
              </a:lnSpc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	The wealthy get rich at the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expense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of the poor.  They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hoard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resources for themselves and deny the poor opportunities</a:t>
            </a:r>
          </a:p>
          <a:p>
            <a:pPr>
              <a:lnSpc>
                <a:spcPct val="90000"/>
              </a:lnSpc>
              <a:buNone/>
            </a:pP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4000" dirty="0"/>
          </a:p>
          <a:p>
            <a:pPr>
              <a:lnSpc>
                <a:spcPct val="90000"/>
              </a:lnSpc>
              <a:buFontTx/>
              <a:buNone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114800" y="1219201"/>
            <a:ext cx="4495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Times" charset="0"/>
              <a:buNone/>
            </a:pP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Solution </a:t>
            </a:r>
            <a:r>
              <a:rPr lang="en-US" sz="4400" b="1" dirty="0">
                <a:latin typeface="Arial" pitchFamily="34" charset="0"/>
                <a:cs typeface="Arial" pitchFamily="34" charset="0"/>
              </a:rPr>
              <a:t>to Capitalism?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Times" charset="0"/>
              <a:buNone/>
            </a:pPr>
            <a:endParaRPr lang="en-US" sz="4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Times" charset="0"/>
              <a:buNone/>
            </a:pP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COMMUNISM</a:t>
            </a:r>
            <a:r>
              <a:rPr lang="en-US" sz="4400" b="1" dirty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057400" y="4648200"/>
            <a:ext cx="7086600" cy="282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Equal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distribution of goods and services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Government owns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everything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People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own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government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Rich must give their surpluses to poor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4000" dirty="0"/>
          </a:p>
        </p:txBody>
      </p:sp>
      <p:pic>
        <p:nvPicPr>
          <p:cNvPr id="4" name="Picture 3" descr="lenin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3200400" cy="4211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</p:spPr>
        <p:txBody>
          <a:bodyPr/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Supposed Results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of Communism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419600"/>
            <a:ext cx="8610600" cy="2209800"/>
          </a:xfrm>
        </p:spPr>
        <p:txBody>
          <a:bodyPr/>
          <a:lstStyle/>
          <a:p>
            <a:pPr>
              <a:lnSpc>
                <a:spcPct val="90000"/>
              </a:lnSpc>
              <a:buFont typeface="Times" charset="0"/>
              <a:buChar char="•"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Poverty, ignorance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starvation will vanish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Each will work based on his/her abilities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Each will consume only what he/she needs  </a:t>
            </a:r>
          </a:p>
          <a:p>
            <a:pPr>
              <a:lnSpc>
                <a:spcPct val="90000"/>
              </a:lnSpc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No one will have more than anyone else</a:t>
            </a:r>
          </a:p>
        </p:txBody>
      </p:sp>
      <p:pic>
        <p:nvPicPr>
          <p:cNvPr id="98306" name="Picture 2" descr="http://www.crestock.com/uploads/blog/2008/propagandaposters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066800"/>
            <a:ext cx="4286250" cy="33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Stylised profile of Lenin - 230*275*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152901" cy="4966132"/>
          </a:xfrm>
          <a:prstGeom prst="rect">
            <a:avLst/>
          </a:prstGeom>
          <a:noFill/>
        </p:spPr>
      </p:pic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228601" y="381000"/>
            <a:ext cx="4800599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Lenin, a Russian</a:t>
            </a:r>
          </a:p>
          <a:p>
            <a:pPr algn="ctr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 revolutionary,</a:t>
            </a:r>
          </a:p>
          <a:p>
            <a:pPr algn="ctr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 took power</a:t>
            </a:r>
          </a:p>
          <a:p>
            <a:pPr algn="ctr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in the name </a:t>
            </a:r>
            <a:endParaRPr lang="en-US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3300"/>
                  </a:gs>
                  <a:gs pos="100000">
                    <a:srgbClr val="FFFF66"/>
                  </a:gs>
                </a:gsLst>
                <a:path path="rect">
                  <a:fillToRect l="50000" t="50000" r="50000" b="50000"/>
                </a:path>
              </a:gradFill>
              <a:latin typeface="Arial Black"/>
            </a:endParaRPr>
          </a:p>
          <a:p>
            <a:pPr algn="ctr"/>
            <a:r>
              <a:rPr lang="en-US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o</a:t>
            </a:r>
            <a:r>
              <a:rPr lang="en-US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f</a:t>
            </a:r>
            <a:r>
              <a:rPr lang="en-US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 </a:t>
            </a:r>
            <a:r>
              <a:rPr lang="en-US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the </a:t>
            </a:r>
            <a:endParaRPr lang="en-US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3300"/>
                  </a:gs>
                  <a:gs pos="100000">
                    <a:srgbClr val="FFFF66"/>
                  </a:gs>
                </a:gsLst>
                <a:path path="rect">
                  <a:fillToRect l="50000" t="50000" r="50000" b="50000"/>
                </a:path>
              </a:gradFill>
              <a:latin typeface="Arial Black"/>
            </a:endParaRPr>
          </a:p>
          <a:p>
            <a:pPr algn="ctr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Communist</a:t>
            </a:r>
          </a:p>
          <a:p>
            <a:pPr algn="ctr"/>
            <a:r>
              <a:rPr 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latin typeface="Arial Black"/>
              </a:rPr>
              <a:t> Party.</a:t>
            </a:r>
          </a:p>
        </p:txBody>
      </p:sp>
      <p:pic>
        <p:nvPicPr>
          <p:cNvPr id="4" name="Picture 3" descr="142_309_lenin_nachtwac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657600"/>
            <a:ext cx="3850511" cy="2816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The Revolution of 1905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4267200"/>
            <a:ext cx="868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On 22 January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1905,  the revolution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was sparked by an event that became known as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“Bloody Sunday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 peaceful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demonstration of 200,000 men, women and children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Winter Palace in St Petersburg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asked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 reform and an end to the war. The police and troops guarding the palace opened fire and over 1000 people were killed or wounded.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bloodys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838200"/>
            <a:ext cx="4733248" cy="32821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562600" y="381000"/>
            <a:ext cx="3429000" cy="39703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The czar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signed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the October Manifesto – creating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Parliament, DUMA.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04800" y="4495800"/>
            <a:ext cx="7848600" cy="230832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Russia became a constitutional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Monarchy.  However, the Czar did not keep his promises and did not release any of his power.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6978" name="Picture 2" descr="http://russia-ic.com/img/ill/history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5058788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381000"/>
            <a:ext cx="9144000" cy="1295400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en-US" sz="4000" b="1" dirty="0">
                <a:latin typeface="Arial" pitchFamily="34" charset="0"/>
                <a:cs typeface="Arial" pitchFamily="34" charset="0"/>
              </a:rPr>
              <a:t>Rasputin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is assassinated </a:t>
            </a:r>
          </a:p>
          <a:p>
            <a:pPr algn="ctr">
              <a:lnSpc>
                <a:spcPct val="80000"/>
              </a:lnSpc>
              <a:buNone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4000" b="1" dirty="0">
                <a:latin typeface="Arial" pitchFamily="34" charset="0"/>
                <a:cs typeface="Arial" pitchFamily="34" charset="0"/>
              </a:rPr>
              <a:t>December of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1916.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3" name="Picture 7" descr="rasputindea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4529138" cy="4800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86400" y="3048000"/>
            <a:ext cx="296725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He had become too powerful so he was murder by Romanov's uncles.</a:t>
            </a:r>
          </a:p>
          <a:p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4"/>
              </a:rPr>
              <a:t>http://www.firstworldwar.com/source/rasputin_stanislaus.htm</a:t>
            </a:r>
            <a:endParaRPr lang="en-U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en-US" sz="4000" dirty="0">
                <a:latin typeface="Arial" pitchFamily="34" charset="0"/>
                <a:cs typeface="Arial" pitchFamily="34" charset="0"/>
              </a:rPr>
              <a:t>World War I: “The Last Straw”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486400" y="762000"/>
            <a:ext cx="3657600" cy="609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The war showed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the ineptitude and arrogance of the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Czar and the royals. The corrupt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military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leaders did not care about the ordinary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Russian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people.  Also the average peasant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had very little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reason to care about the war.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2" name="Picture 8" descr="russian arm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5486400" cy="36496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457200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World War I put added stress on the already weak hold of the royal family.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81000"/>
            <a:ext cx="4114800" cy="28194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CA" sz="2800" b="1" dirty="0" smtClean="0">
                <a:latin typeface="Arial" pitchFamily="34" charset="0"/>
                <a:cs typeface="Arial" pitchFamily="34" charset="0"/>
              </a:rPr>
              <a:t>There were mass </a:t>
            </a:r>
            <a:r>
              <a:rPr lang="en-CA" sz="2800" b="1" dirty="0">
                <a:latin typeface="Arial" pitchFamily="34" charset="0"/>
                <a:cs typeface="Arial" pitchFamily="34" charset="0"/>
              </a:rPr>
              <a:t>desertions and </a:t>
            </a:r>
            <a:r>
              <a:rPr lang="en-CA" sz="2800" b="1" dirty="0" smtClean="0">
                <a:latin typeface="Arial" pitchFamily="34" charset="0"/>
                <a:cs typeface="Arial" pitchFamily="34" charset="0"/>
              </a:rPr>
              <a:t>two </a:t>
            </a:r>
            <a:r>
              <a:rPr lang="en-CA" sz="2800" b="1" dirty="0">
                <a:latin typeface="Arial" pitchFamily="34" charset="0"/>
                <a:cs typeface="Arial" pitchFamily="34" charset="0"/>
              </a:rPr>
              <a:t>million casualties </a:t>
            </a:r>
            <a:r>
              <a:rPr lang="en-CA" sz="2800" b="1" dirty="0" smtClean="0">
                <a:latin typeface="Arial" pitchFamily="34" charset="0"/>
                <a:cs typeface="Arial" pitchFamily="34" charset="0"/>
              </a:rPr>
              <a:t>.  This created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chaos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disintegration 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of the Russian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Army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18441" name="Picture 9" descr="30676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200400"/>
            <a:ext cx="4267200" cy="301783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3657600"/>
            <a:ext cx="3886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This created c</a:t>
            </a:r>
            <a:r>
              <a:rPr lang="en-US" sz="2800" b="1" kern="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haos</a:t>
            </a:r>
            <a:r>
              <a:rPr lang="en-US" sz="2800" b="1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and disintegration of the Russian Army</a:t>
            </a:r>
            <a:r>
              <a:rPr lang="en-US" sz="2800" kern="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en-US" dirty="0"/>
          </a:p>
        </p:txBody>
      </p:sp>
      <p:pic>
        <p:nvPicPr>
          <p:cNvPr id="7" name="Picture 7" descr="surrend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H="1" flipV="1">
            <a:off x="609600" y="533400"/>
            <a:ext cx="4038600" cy="291941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Two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Revolutions of 1917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1600200"/>
            <a:ext cx="3810000" cy="5257800"/>
          </a:xfrm>
        </p:spPr>
        <p:txBody>
          <a:bodyPr/>
          <a:lstStyle/>
          <a:p>
            <a:pPr>
              <a:buNone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The March Revolution (March 12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buNone/>
            </a:pPr>
            <a:endParaRPr lang="en-US" sz="36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The November Revolution (November 6)</a:t>
            </a:r>
          </a:p>
        </p:txBody>
      </p:sp>
      <p:pic>
        <p:nvPicPr>
          <p:cNvPr id="26631" name="Picture 7" descr="Lenin_tro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905000"/>
            <a:ext cx="4731026" cy="3733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676400"/>
            <a:ext cx="4419600" cy="990600"/>
          </a:xfrm>
        </p:spPr>
        <p:txBody>
          <a:bodyPr/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The March Revolution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4191000"/>
            <a:ext cx="8382000" cy="21336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Food riots and strikes set of the March Revolution.  A Provisional Government took over running the country on March12.  Tsar 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ordered soldiers to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go against the revolt, however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they joined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the revolution instead.   Amnesty was given to all political prisoners.</a:t>
            </a:r>
            <a:endParaRPr lang="en-US" sz="2400" b="1" dirty="0"/>
          </a:p>
          <a:p>
            <a:endParaRPr lang="en-US" sz="2400" b="1" dirty="0"/>
          </a:p>
        </p:txBody>
      </p:sp>
      <p:pic>
        <p:nvPicPr>
          <p:cNvPr id="117762" name="Picture 2" descr="http://upload.wikimedia.org/wikipedia/commons/thumb/0/07/Soldiers_demonstration.February_1917.jpg/275px-Soldiers_demonstration.February_191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57200"/>
            <a:ext cx="4876800" cy="338716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33400" y="1143000"/>
            <a:ext cx="434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A Provisional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Government takes power.  It is 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led by Alexander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Kerensky.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But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, the new government stayed in the 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war.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kerensk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143000"/>
            <a:ext cx="3512696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2531</TotalTime>
  <Words>559</Words>
  <Application>Microsoft Office PowerPoint</Application>
  <PresentationFormat>On-screen Show (4:3)</PresentationFormat>
  <Paragraphs>87</Paragraphs>
  <Slides>19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Slide 1</vt:lpstr>
      <vt:lpstr>The Revolution of 1905</vt:lpstr>
      <vt:lpstr>Slide 3</vt:lpstr>
      <vt:lpstr>Slide 4</vt:lpstr>
      <vt:lpstr>World War I: “The Last Straw”</vt:lpstr>
      <vt:lpstr>Slide 6</vt:lpstr>
      <vt:lpstr>The Two Revolutions of 1917</vt:lpstr>
      <vt:lpstr>The March Revolution</vt:lpstr>
      <vt:lpstr>Slide 9</vt:lpstr>
      <vt:lpstr>Slide 10</vt:lpstr>
      <vt:lpstr>Slide 11</vt:lpstr>
      <vt:lpstr>Slide 12</vt:lpstr>
      <vt:lpstr>Founder of Bolshevism: Vladimir Lenin</vt:lpstr>
      <vt:lpstr>Lenin Steps In</vt:lpstr>
      <vt:lpstr>Slide 15</vt:lpstr>
      <vt:lpstr>The Theory of Capitalism</vt:lpstr>
      <vt:lpstr>Slide 17</vt:lpstr>
      <vt:lpstr>Supposed Results of Communism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Revolution Notes Background to Animal Farm</dc:title>
  <dc:creator>CHADWRIGHT</dc:creator>
  <cp:lastModifiedBy>lorettem</cp:lastModifiedBy>
  <cp:revision>183</cp:revision>
  <dcterms:created xsi:type="dcterms:W3CDTF">2002-09-24T01:43:18Z</dcterms:created>
  <dcterms:modified xsi:type="dcterms:W3CDTF">2012-09-10T01:13:10Z</dcterms:modified>
</cp:coreProperties>
</file>